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58" r:id="rId6"/>
    <p:sldId id="272" r:id="rId7"/>
    <p:sldId id="260" r:id="rId8"/>
    <p:sldId id="273" r:id="rId9"/>
    <p:sldId id="261" r:id="rId10"/>
    <p:sldId id="264" r:id="rId11"/>
    <p:sldId id="265" r:id="rId12"/>
    <p:sldId id="262" r:id="rId13"/>
    <p:sldId id="270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D5A"/>
    <a:srgbClr val="F5C667"/>
    <a:srgbClr val="EE978E"/>
    <a:srgbClr val="9AD2C5"/>
    <a:srgbClr val="F9DEA9"/>
    <a:srgbClr val="F2A57A"/>
    <a:srgbClr val="AFDBD1"/>
    <a:srgbClr val="FFFFFF"/>
    <a:srgbClr val="D2ADA6"/>
    <a:srgbClr val="C89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79" autoAdjust="0"/>
    <p:restoredTop sz="94935" autoAdjust="0"/>
  </p:normalViewPr>
  <p:slideViewPr>
    <p:cSldViewPr snapToGrid="0">
      <p:cViewPr varScale="1">
        <p:scale>
          <a:sx n="72" d="100"/>
          <a:sy n="72" d="100"/>
        </p:scale>
        <p:origin x="9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-6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44786-501A-43A0-BA32-80EBA52CA23F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A69D-AB03-4D42-B637-63FB9965B4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259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89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594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2323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1790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1096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BA69D-AB03-4D42-B637-63FB9965B47C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866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554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475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078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55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215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6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156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778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839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01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100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551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8AFAE-B8B9-4D0E-9B76-AF4386E86750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FB6CF-1002-4F52-BB92-95EE1723F1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54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D2C5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0;p20"/>
          <p:cNvSpPr txBox="1">
            <a:spLocks/>
          </p:cNvSpPr>
          <p:nvPr/>
        </p:nvSpPr>
        <p:spPr>
          <a:xfrm>
            <a:off x="993733" y="1263717"/>
            <a:ext cx="4655886" cy="662053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3200" spc="267" dirty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rPr>
              <a:t>Cuenta Anual 2021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81127" y="1984117"/>
            <a:ext cx="9212055" cy="1447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s-ES" sz="3600" spc="267" dirty="0">
                <a:latin typeface="Bahnschrift" panose="020B0502040204020203" pitchFamily="34" charset="0"/>
                <a:sym typeface="Arial"/>
              </a:rPr>
              <a:t>Política de Inclusión para Personas en Situación de Discapacidad </a:t>
            </a:r>
            <a:r>
              <a:rPr lang="es-ES" sz="3600" b="1" spc="200" dirty="0">
                <a:solidFill>
                  <a:srgbClr val="C00000"/>
                </a:solidFill>
                <a:latin typeface="Bahnschrift" panose="020B0502040204020203" pitchFamily="34" charset="0"/>
                <a:ea typeface="Roboto Slab" panose="020B0604020202020204" charset="0"/>
              </a:rPr>
              <a:t>UDP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81127" y="5961119"/>
            <a:ext cx="650049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spc="26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Unidad de Apoyo a la Discapacidad</a:t>
            </a:r>
          </a:p>
          <a:p>
            <a:r>
              <a:rPr lang="es-ES" sz="1500" spc="26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Dirección de Apoyo al Aprendizaje e Inclusión Educativa</a:t>
            </a:r>
          </a:p>
          <a:p>
            <a:r>
              <a:rPr lang="es-ES" sz="1500" spc="26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Vicerrectoría Académica</a:t>
            </a:r>
            <a:endParaRPr lang="es-CL" sz="1500" spc="26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81127" y="4130674"/>
            <a:ext cx="10834623" cy="1174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ES" sz="2000" spc="200" dirty="0">
                <a:latin typeface="Bahnschrift" panose="020B0502040204020203" pitchFamily="34" charset="0"/>
                <a:ea typeface="Source Sans Pro" panose="020B0503030403020204" pitchFamily="34" charset="0"/>
              </a:rPr>
              <a:t>Comentan:</a:t>
            </a:r>
          </a:p>
          <a:p>
            <a:pPr>
              <a:lnSpc>
                <a:spcPct val="120000"/>
              </a:lnSpc>
            </a:pPr>
            <a:r>
              <a:rPr lang="es-ES" sz="2000" spc="200" dirty="0">
                <a:latin typeface="Bahnschrift" panose="020B0502040204020203" pitchFamily="34" charset="0"/>
                <a:ea typeface="Source Sans Pro" panose="020B0503030403020204" pitchFamily="34" charset="0"/>
              </a:rPr>
              <a:t>Florencia Herrera, académica de la Facultad de Ciencias Sociales e Historia</a:t>
            </a:r>
          </a:p>
          <a:p>
            <a:pPr>
              <a:lnSpc>
                <a:spcPct val="120000"/>
              </a:lnSpc>
            </a:pPr>
            <a:r>
              <a:rPr lang="es-ES" sz="2000" spc="200" dirty="0">
                <a:latin typeface="Bahnschrift" panose="020B0502040204020203" pitchFamily="34" charset="0"/>
                <a:ea typeface="Source Sans Pro" panose="020B0503030403020204" pitchFamily="34" charset="0"/>
              </a:rPr>
              <a:t>Geraldine Alfaro, estudiante de Derecho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35314" y="6168868"/>
            <a:ext cx="217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1800" spc="200" dirty="0">
                <a:solidFill>
                  <a:srgbClr val="C00000"/>
                </a:solidFill>
                <a:latin typeface="Bahnschrift" panose="020B0502040204020203" pitchFamily="34" charset="0"/>
              </a:rPr>
              <a:t>inclusiva.udp.cl</a:t>
            </a:r>
            <a:endParaRPr lang="es-CL" sz="1800" spc="2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019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40;p20">
            <a:extLst>
              <a:ext uri="{FF2B5EF4-FFF2-40B4-BE49-F238E27FC236}">
                <a16:creationId xmlns:a16="http://schemas.microsoft.com/office/drawing/2014/main" id="{951775D6-24B7-448F-909D-698FBBA2C985}"/>
              </a:ext>
            </a:extLst>
          </p:cNvPr>
          <p:cNvSpPr txBox="1">
            <a:spLocks/>
          </p:cNvSpPr>
          <p:nvPr/>
        </p:nvSpPr>
        <p:spPr>
          <a:xfrm>
            <a:off x="0" y="1562100"/>
            <a:ext cx="12192000" cy="5295900"/>
          </a:xfrm>
          <a:prstGeom prst="rect">
            <a:avLst/>
          </a:prstGeom>
          <a:solidFill>
            <a:srgbClr val="F2A57A">
              <a:alpha val="70000"/>
            </a:srgbClr>
          </a:solidFill>
        </p:spPr>
        <p:txBody>
          <a:bodyPr spcFirstLastPara="1" wrap="square" lIns="960000" tIns="432000" rIns="960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L" sz="3200" spc="147" dirty="0">
              <a:solidFill>
                <a:schemeClr val="accent6">
                  <a:lumMod val="10000"/>
                </a:schemeClr>
              </a:solidFill>
              <a:latin typeface="Bahnschrift" panose="020B0502040204020203" pitchFamily="34" charset="0"/>
              <a:ea typeface="Roboto Slab" panose="020B060402020202020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21277"/>
              </p:ext>
            </p:extLst>
          </p:nvPr>
        </p:nvGraphicFramePr>
        <p:xfrm>
          <a:off x="544181" y="2315920"/>
          <a:ext cx="10910208" cy="3461694"/>
        </p:xfrm>
        <a:graphic>
          <a:graphicData uri="http://schemas.openxmlformats.org/drawingml/2006/table">
            <a:tbl>
              <a:tblPr firstRow="1" bandRow="1"/>
              <a:tblGrid>
                <a:gridCol w="3709275">
                  <a:extLst>
                    <a:ext uri="{9D8B030D-6E8A-4147-A177-3AD203B41FA5}">
                      <a16:colId xmlns:a16="http://schemas.microsoft.com/office/drawing/2014/main" val="46972917"/>
                    </a:ext>
                  </a:extLst>
                </a:gridCol>
                <a:gridCol w="3673646">
                  <a:extLst>
                    <a:ext uri="{9D8B030D-6E8A-4147-A177-3AD203B41FA5}">
                      <a16:colId xmlns:a16="http://schemas.microsoft.com/office/drawing/2014/main" val="3945426348"/>
                    </a:ext>
                  </a:extLst>
                </a:gridCol>
                <a:gridCol w="3527287">
                  <a:extLst>
                    <a:ext uri="{9D8B030D-6E8A-4147-A177-3AD203B41FA5}">
                      <a16:colId xmlns:a16="http://schemas.microsoft.com/office/drawing/2014/main" val="1171210856"/>
                    </a:ext>
                  </a:extLst>
                </a:gridCol>
              </a:tblGrid>
              <a:tr h="350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Talleres y cursos para unidades administrativas</a:t>
                      </a:r>
                      <a:endParaRPr lang="es-CL" sz="1600" b="1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Arial"/>
                      </a:endParaRPr>
                    </a:p>
                  </a:txBody>
                  <a:tcPr marL="216000" marR="0" marT="144000" marB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Marco institucional para la docencia</a:t>
                      </a:r>
                    </a:p>
                  </a:txBody>
                  <a:tcPr marL="216000" marR="468000" marT="144000" marB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Talleres para docentes</a:t>
                      </a:r>
                    </a:p>
                  </a:txBody>
                  <a:tcPr marL="216000" marR="0" marT="144000" marB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0738523"/>
                  </a:ext>
                </a:extLst>
              </a:tr>
              <a:tr h="558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Unidad de Apoyo a la Discapacidad (UAD) ofrece talleres de inclusión y Desarrollo Organizacional de RRHH ofrece cursos de lengua de señas de nivel 1 (30 personas capacitadas) y nivel 2 (12 personas).</a:t>
                      </a:r>
                    </a:p>
                  </a:txBody>
                  <a:tcPr marL="216000" marR="0" marT="144000" marB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Marco para la Buena Docencia UDP explicita un enfoque centrado en el o la estudiante, y el rol docente en </a:t>
                      </a: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el logro de aprendizajes de EeSD.</a:t>
                      </a:r>
                      <a:endParaRPr lang="es-CL" sz="1600" b="0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Arial"/>
                      </a:endParaRPr>
                    </a:p>
                  </a:txBody>
                  <a:tcPr marL="216000" marR="468000" marT="144000" marB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La Dirección de Desarrollo Curricular y Docente, junto con la UAD, cada semestre ofrece talleres para docentes en temáticas como diseño universal, materiales accesibles, y docencia inclusiva.</a:t>
                      </a:r>
                    </a:p>
                  </a:txBody>
                  <a:tcPr marL="216000" marR="0" marT="144000" marB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9178905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40A4F0C0-079F-4344-AB2C-EA1863844901}"/>
              </a:ext>
            </a:extLst>
          </p:cNvPr>
          <p:cNvSpPr/>
          <p:nvPr/>
        </p:nvSpPr>
        <p:spPr>
          <a:xfrm>
            <a:off x="1021957" y="487460"/>
            <a:ext cx="101480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spc="267" dirty="0">
                <a:latin typeface="Bahnschrift" panose="020B0502040204020203" pitchFamily="34" charset="0"/>
                <a:ea typeface="Roboto Slab" panose="020B0604020202020204" charset="0"/>
              </a:rPr>
              <a:t>Administrativas/os y académicas/os</a:t>
            </a:r>
          </a:p>
        </p:txBody>
      </p:sp>
    </p:spTree>
    <p:extLst>
      <p:ext uri="{BB962C8B-B14F-4D97-AF65-F5344CB8AC3E}">
        <p14:creationId xmlns:p14="http://schemas.microsoft.com/office/powerpoint/2010/main" val="3270133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40;p20"/>
          <p:cNvSpPr txBox="1">
            <a:spLocks/>
          </p:cNvSpPr>
          <p:nvPr/>
        </p:nvSpPr>
        <p:spPr>
          <a:xfrm>
            <a:off x="-2" y="1562100"/>
            <a:ext cx="12192000" cy="52959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</p:spPr>
        <p:txBody>
          <a:bodyPr spcFirstLastPara="1" wrap="square" lIns="960000" tIns="432000" rIns="960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L" sz="3200" spc="147" dirty="0">
              <a:solidFill>
                <a:schemeClr val="accent6">
                  <a:lumMod val="10000"/>
                </a:schemeClr>
              </a:solidFill>
              <a:latin typeface="Bahnschrift" panose="020B0502040204020203" pitchFamily="34" charset="0"/>
              <a:ea typeface="Roboto Slab" panose="020B060402020202020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287920"/>
              </p:ext>
            </p:extLst>
          </p:nvPr>
        </p:nvGraphicFramePr>
        <p:xfrm>
          <a:off x="485302" y="1905231"/>
          <a:ext cx="10770962" cy="4580895"/>
        </p:xfrm>
        <a:graphic>
          <a:graphicData uri="http://schemas.openxmlformats.org/drawingml/2006/table">
            <a:tbl>
              <a:tblPr firstRow="1" bandRow="1"/>
              <a:tblGrid>
                <a:gridCol w="5375430">
                  <a:extLst>
                    <a:ext uri="{9D8B030D-6E8A-4147-A177-3AD203B41FA5}">
                      <a16:colId xmlns:a16="http://schemas.microsoft.com/office/drawing/2014/main" val="46972917"/>
                    </a:ext>
                  </a:extLst>
                </a:gridCol>
                <a:gridCol w="5395532">
                  <a:extLst>
                    <a:ext uri="{9D8B030D-6E8A-4147-A177-3AD203B41FA5}">
                      <a16:colId xmlns:a16="http://schemas.microsoft.com/office/drawing/2014/main" val="3945426348"/>
                    </a:ext>
                  </a:extLst>
                </a:gridCol>
              </a:tblGrid>
              <a:tr h="431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Catálogo de salas accesibles</a:t>
                      </a:r>
                    </a:p>
                  </a:txBody>
                  <a:tcPr marL="324000" marR="324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ES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Evaluación de accesibilidad y Plan de Acción</a:t>
                      </a:r>
                      <a:endParaRPr lang="es-CL" sz="1600" b="1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Arial"/>
                      </a:endParaRPr>
                    </a:p>
                  </a:txBody>
                  <a:tcPr marL="324000" marR="324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6479898"/>
                  </a:ext>
                </a:extLst>
              </a:tr>
              <a:tr h="20846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Elaborado por la </a:t>
                      </a: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Dirección de Infraestructura y Mantención, </a:t>
                      </a: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permite identificar salas y laboratorios accesibles para asignarlas según las necesidades de los y las usuarias.</a:t>
                      </a:r>
                    </a:p>
                  </a:txBody>
                  <a:tcPr marL="324000" marR="324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Dirección de Infraestructura y Mantención evaluó la accesibilidad universal de los edificios UDP. Se han habilitado accesos, instalado servicios higiénicos para PeSD, renovado luminarias, y mejorado la circulación en edificios.</a:t>
                      </a:r>
                      <a:endParaRPr lang="es-CL" sz="1600" b="0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Arial"/>
                      </a:endParaRPr>
                    </a:p>
                  </a:txBody>
                  <a:tcPr marL="324000" marR="324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7369689"/>
                  </a:ext>
                </a:extLst>
              </a:tr>
              <a:tr h="418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Mejora en comunicaciones institucionales</a:t>
                      </a:r>
                    </a:p>
                  </a:txBody>
                  <a:tcPr marL="324000" marR="324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cs typeface="Arial"/>
                        </a:rPr>
                        <a:t>Plan de evacuación en emergencias</a:t>
                      </a:r>
                    </a:p>
                  </a:txBody>
                  <a:tcPr marL="324000" marR="324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0738523"/>
                  </a:ext>
                </a:extLst>
              </a:tr>
              <a:tr h="1057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Dirección de Comunicaciones avanza en herramientas de accesibilidad en sitios web, mallas en formato de videos, y comunicados accesibles (imagen y texto).</a:t>
                      </a:r>
                    </a:p>
                  </a:txBody>
                  <a:tcPr marL="324000" marR="324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cs typeface="Arial"/>
                        </a:rPr>
                        <a:t>Prevención de Riesgos de RRHH cuenta con orientaciones específicas de actuación para la evacuación de PeSD.</a:t>
                      </a:r>
                      <a:endParaRPr lang="es-CL" sz="1600" b="0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cs typeface="Arial"/>
                      </a:endParaRPr>
                    </a:p>
                  </a:txBody>
                  <a:tcPr marL="324000" marR="324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9178905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157421E5-BC12-45B2-AA97-6DEDC5F4FCF6}"/>
              </a:ext>
            </a:extLst>
          </p:cNvPr>
          <p:cNvSpPr/>
          <p:nvPr/>
        </p:nvSpPr>
        <p:spPr>
          <a:xfrm>
            <a:off x="3903990" y="498738"/>
            <a:ext cx="4384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spc="267" dirty="0">
                <a:latin typeface="Bahnschrift" panose="020B0502040204020203" pitchFamily="34" charset="0"/>
                <a:ea typeface="Roboto Slab" panose="020B0604020202020204" charset="0"/>
              </a:rPr>
              <a:t>Generales</a:t>
            </a:r>
          </a:p>
        </p:txBody>
      </p:sp>
    </p:spTree>
    <p:extLst>
      <p:ext uri="{BB962C8B-B14F-4D97-AF65-F5344CB8AC3E}">
        <p14:creationId xmlns:p14="http://schemas.microsoft.com/office/powerpoint/2010/main" val="1477051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EA9">
            <a:alpha val="49000"/>
          </a:srgbClr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17100" y="1497128"/>
            <a:ext cx="3186149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4000" spc="267" dirty="0">
                <a:latin typeface="Bahnschrift" panose="020B0502040204020203" pitchFamily="34" charset="0"/>
                <a:ea typeface="Roboto Slab" panose="020B0604020202020204" charset="0"/>
              </a:rPr>
              <a:t>Desafíos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224793"/>
              </p:ext>
            </p:extLst>
          </p:nvPr>
        </p:nvGraphicFramePr>
        <p:xfrm>
          <a:off x="549448" y="2705790"/>
          <a:ext cx="10754437" cy="3384287"/>
        </p:xfrm>
        <a:graphic>
          <a:graphicData uri="http://schemas.openxmlformats.org/drawingml/2006/table">
            <a:tbl>
              <a:tblPr firstRow="1" bandRow="1"/>
              <a:tblGrid>
                <a:gridCol w="3695174">
                  <a:extLst>
                    <a:ext uri="{9D8B030D-6E8A-4147-A177-3AD203B41FA5}">
                      <a16:colId xmlns:a16="http://schemas.microsoft.com/office/drawing/2014/main" val="46972917"/>
                    </a:ext>
                  </a:extLst>
                </a:gridCol>
                <a:gridCol w="3579768">
                  <a:extLst>
                    <a:ext uri="{9D8B030D-6E8A-4147-A177-3AD203B41FA5}">
                      <a16:colId xmlns:a16="http://schemas.microsoft.com/office/drawing/2014/main" val="3945426348"/>
                    </a:ext>
                  </a:extLst>
                </a:gridCol>
                <a:gridCol w="3479495">
                  <a:extLst>
                    <a:ext uri="{9D8B030D-6E8A-4147-A177-3AD203B41FA5}">
                      <a16:colId xmlns:a16="http://schemas.microsoft.com/office/drawing/2014/main" val="22670293"/>
                    </a:ext>
                  </a:extLst>
                </a:gridCol>
              </a:tblGrid>
              <a:tr h="195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20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  <a:sym typeface="Arial"/>
                        </a:rPr>
                        <a:t>Avanzar en </a:t>
                      </a:r>
                      <a:r>
                        <a:rPr lang="es-ES" sz="20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  <a:sym typeface="Arial"/>
                        </a:rPr>
                        <a:t>accesibilidad</a:t>
                      </a:r>
                      <a:r>
                        <a:rPr lang="es-ES" sz="20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  <a:sym typeface="Arial"/>
                        </a:rPr>
                        <a:t> y </a:t>
                      </a:r>
                      <a:r>
                        <a:rPr lang="es-ES" sz="20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  <a:sym typeface="Arial"/>
                        </a:rPr>
                        <a:t>diseño universal</a:t>
                      </a:r>
                      <a:r>
                        <a:rPr lang="es-ES" sz="20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  <a:sym typeface="Arial"/>
                        </a:rPr>
                        <a:t> en las comunicaciones, recursos académicos, equipamiento e infraestructura UDP.</a:t>
                      </a:r>
                    </a:p>
                  </a:txBody>
                  <a:tcPr marL="324000" marR="324000" marT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20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  <a:sym typeface="Arial"/>
                        </a:rPr>
                        <a:t>Fortalecer la  formación y acompañamiento docente para avanzar hacia una </a:t>
                      </a:r>
                      <a:r>
                        <a:rPr lang="es-ES" sz="20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  <a:sym typeface="Arial"/>
                        </a:rPr>
                        <a:t>docencia inclusiva</a:t>
                      </a:r>
                      <a:r>
                        <a:rPr lang="es-ES" sz="20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s-CL" sz="2000" b="0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CL" sz="2400" kern="1200" spc="30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Calibri" panose="020F0502020204030204" pitchFamily="34" charset="0"/>
                      </a:endParaRPr>
                    </a:p>
                  </a:txBody>
                  <a:tcPr marL="324000" marR="324000" marT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L" sz="20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Propiciar la valoración de la </a:t>
                      </a:r>
                      <a:r>
                        <a:rPr lang="es-CL" sz="20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diversidad</a:t>
                      </a:r>
                      <a:r>
                        <a:rPr lang="es-CL" sz="20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 entre estudiantes UDP, y la </a:t>
                      </a:r>
                      <a:r>
                        <a:rPr lang="es-CL" sz="20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participación</a:t>
                      </a:r>
                      <a:r>
                        <a:rPr lang="es-CL" sz="20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 de estudiantes con discapacidad en espacios académicos y sociales.</a:t>
                      </a:r>
                    </a:p>
                  </a:txBody>
                  <a:tcPr marL="324000" marR="324000" marT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64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32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075296" y="1939053"/>
            <a:ext cx="9919275" cy="2413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800" spc="200" dirty="0">
                <a:latin typeface="Bahnschrift" panose="020B0502040204020203" pitchFamily="34" charset="0"/>
              </a:rPr>
              <a:t>Comentan: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§"/>
            </a:pPr>
            <a:r>
              <a:rPr lang="es-ES" sz="2800" spc="200" dirty="0">
                <a:highlight>
                  <a:srgbClr val="F2A57A"/>
                </a:highlight>
                <a:latin typeface="Bahnschrift" panose="020B0502040204020203" pitchFamily="34" charset="0"/>
              </a:rPr>
              <a:t>Florencia Herrera</a:t>
            </a:r>
            <a:r>
              <a:rPr lang="es-ES" sz="2800" spc="200" dirty="0">
                <a:latin typeface="Bahnschrift" panose="020B0502040204020203" pitchFamily="34" charset="0"/>
              </a:rPr>
              <a:t>, académica de la Facultad de Ciencias Sociales e Historia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§"/>
            </a:pPr>
            <a:r>
              <a:rPr lang="es-ES" sz="2800" spc="200" dirty="0">
                <a:highlight>
                  <a:srgbClr val="F2A57A"/>
                </a:highlight>
                <a:latin typeface="Bahnschrift" panose="020B0502040204020203" pitchFamily="34" charset="0"/>
              </a:rPr>
              <a:t>Geraldine Alfaro</a:t>
            </a:r>
            <a:r>
              <a:rPr lang="es-ES" sz="2800" spc="200" dirty="0">
                <a:latin typeface="Bahnschrift" panose="020B0502040204020203" pitchFamily="34" charset="0"/>
              </a:rPr>
              <a:t>, estudiante de Derecho</a:t>
            </a:r>
          </a:p>
        </p:txBody>
      </p:sp>
    </p:spTree>
    <p:extLst>
      <p:ext uri="{BB962C8B-B14F-4D97-AF65-F5344CB8AC3E}">
        <p14:creationId xmlns:p14="http://schemas.microsoft.com/office/powerpoint/2010/main" val="319643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D2C5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169558" y="2921168"/>
            <a:ext cx="58528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6000" spc="200" dirty="0">
                <a:solidFill>
                  <a:srgbClr val="C00000"/>
                </a:solidFill>
                <a:latin typeface="Bahnschrift" panose="020B0502040204020203" pitchFamily="34" charset="0"/>
              </a:rPr>
              <a:t>inclusiva.udp.cl</a:t>
            </a:r>
            <a:endParaRPr lang="es-CL" sz="6000" spc="2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4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978E">
            <a:alpha val="69804"/>
          </a:srgbClr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40;p20"/>
          <p:cNvSpPr txBox="1">
            <a:spLocks/>
          </p:cNvSpPr>
          <p:nvPr/>
        </p:nvSpPr>
        <p:spPr>
          <a:xfrm>
            <a:off x="4511040" y="0"/>
            <a:ext cx="7680960" cy="68580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60000" tIns="432000" rIns="960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L" sz="3200" spc="147" dirty="0">
              <a:solidFill>
                <a:schemeClr val="accent6">
                  <a:lumMod val="10000"/>
                </a:schemeClr>
              </a:solidFill>
              <a:latin typeface="Bahnschrift" panose="020B0502040204020203" pitchFamily="34" charset="0"/>
              <a:ea typeface="Roboto Slab" panose="020B0604020202020204" charset="0"/>
            </a:endParaRPr>
          </a:p>
        </p:txBody>
      </p:sp>
      <p:sp>
        <p:nvSpPr>
          <p:cNvPr id="5" name="Google Shape;140;p20"/>
          <p:cNvSpPr txBox="1">
            <a:spLocks/>
          </p:cNvSpPr>
          <p:nvPr/>
        </p:nvSpPr>
        <p:spPr>
          <a:xfrm>
            <a:off x="669659" y="668940"/>
            <a:ext cx="3749910" cy="4354881"/>
          </a:xfrm>
          <a:prstGeom prst="rect">
            <a:avLst/>
          </a:prstGeom>
        </p:spPr>
        <p:txBody>
          <a:bodyPr spcFirstLastPara="1" wrap="square" lIns="72000" tIns="36000" rIns="72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20000"/>
              </a:lnSpc>
            </a:pPr>
            <a:r>
              <a:rPr lang="es-ES" sz="3200" spc="267" dirty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rPr>
              <a:t>Política de Inclusión para Personas en Situación de Discapacidad UDP</a:t>
            </a:r>
          </a:p>
          <a:p>
            <a:pPr>
              <a:lnSpc>
                <a:spcPct val="120000"/>
              </a:lnSpc>
            </a:pPr>
            <a:r>
              <a:rPr lang="es-ES" sz="3200" spc="267" dirty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rPr>
              <a:t>(2016)</a:t>
            </a:r>
          </a:p>
        </p:txBody>
      </p:sp>
      <p:sp>
        <p:nvSpPr>
          <p:cNvPr id="6" name="Marcador de texto 3">
            <a:extLst>
              <a:ext uri="{FF2B5EF4-FFF2-40B4-BE49-F238E27FC236}">
                <a16:creationId xmlns:a16="http://schemas.microsoft.com/office/drawing/2014/main" id="{847AD2D7-0714-4817-9419-A8F89771E6F2}"/>
              </a:ext>
            </a:extLst>
          </p:cNvPr>
          <p:cNvSpPr txBox="1">
            <a:spLocks/>
          </p:cNvSpPr>
          <p:nvPr/>
        </p:nvSpPr>
        <p:spPr>
          <a:xfrm>
            <a:off x="4759297" y="668940"/>
            <a:ext cx="5884320" cy="5823300"/>
          </a:xfrm>
          <a:prstGeom prst="rect">
            <a:avLst/>
          </a:prstGeom>
        </p:spPr>
        <p:txBody>
          <a:bodyPr lIns="72000" tIns="36000" rIns="72000" bIns="3600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189" indent="-33654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</a:pP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La inclusión es un proceso que busca responder a la diversidad.</a:t>
            </a:r>
          </a:p>
          <a:p>
            <a:pPr marL="457189" indent="-33654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</a:pP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A través de la </a:t>
            </a:r>
            <a:r>
              <a:rPr lang="es-ES" sz="2300" b="1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eliminación de barreras </a:t>
            </a: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tangibles e intangibles, busca la </a:t>
            </a:r>
            <a:r>
              <a:rPr lang="es-ES" sz="2300" b="1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presencia</a:t>
            </a: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, </a:t>
            </a:r>
            <a:r>
              <a:rPr lang="es-ES" sz="2300" b="1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participación</a:t>
            </a: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, </a:t>
            </a:r>
            <a:r>
              <a:rPr lang="es-ES" sz="2300" b="1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aprendizaje</a:t>
            </a: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 y </a:t>
            </a:r>
            <a:r>
              <a:rPr lang="es-ES" sz="2300" b="1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reconocimiento</a:t>
            </a: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 de todos y todas.</a:t>
            </a:r>
          </a:p>
          <a:p>
            <a:pPr marL="457189" indent="-33654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</a:pP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Presta especial atención a quienes, por diferentes razones, se encuentren en una situación de </a:t>
            </a:r>
            <a:r>
              <a:rPr lang="es-ES" sz="2300" b="1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mayor desventaja o exclusión</a:t>
            </a: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821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978E">
            <a:alpha val="69804"/>
          </a:srgbClr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40;p20"/>
          <p:cNvSpPr txBox="1">
            <a:spLocks/>
          </p:cNvSpPr>
          <p:nvPr/>
        </p:nvSpPr>
        <p:spPr>
          <a:xfrm>
            <a:off x="4511040" y="0"/>
            <a:ext cx="7680960" cy="68580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60000" tIns="432000" rIns="960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L" sz="3200" spc="147" dirty="0">
              <a:solidFill>
                <a:schemeClr val="accent6">
                  <a:lumMod val="10000"/>
                </a:schemeClr>
              </a:solidFill>
              <a:latin typeface="Bahnschrift" panose="020B0502040204020203" pitchFamily="34" charset="0"/>
              <a:ea typeface="Roboto Slab" panose="020B0604020202020204" charset="0"/>
            </a:endParaRPr>
          </a:p>
        </p:txBody>
      </p:sp>
      <p:sp>
        <p:nvSpPr>
          <p:cNvPr id="5" name="Google Shape;140;p20"/>
          <p:cNvSpPr txBox="1">
            <a:spLocks/>
          </p:cNvSpPr>
          <p:nvPr/>
        </p:nvSpPr>
        <p:spPr>
          <a:xfrm>
            <a:off x="669659" y="668940"/>
            <a:ext cx="3749910" cy="4354881"/>
          </a:xfrm>
          <a:prstGeom prst="rect">
            <a:avLst/>
          </a:prstGeom>
        </p:spPr>
        <p:txBody>
          <a:bodyPr spcFirstLastPara="1" wrap="square" lIns="72000" tIns="36000" rIns="72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20000"/>
              </a:lnSpc>
            </a:pPr>
            <a:r>
              <a:rPr lang="es-ES" sz="3200" spc="267" dirty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rPr>
              <a:t>Política de Inclusión para Personas en Situación de Discapacidad UDP</a:t>
            </a:r>
          </a:p>
          <a:p>
            <a:pPr>
              <a:lnSpc>
                <a:spcPct val="120000"/>
              </a:lnSpc>
            </a:pPr>
            <a:r>
              <a:rPr lang="es-ES" sz="3200" spc="267" dirty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rPr>
              <a:t>(2016)</a:t>
            </a:r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id="{BFA5F3F6-208A-48EB-BFE9-C38BD39E21E7}"/>
              </a:ext>
            </a:extLst>
          </p:cNvPr>
          <p:cNvSpPr txBox="1">
            <a:spLocks/>
          </p:cNvSpPr>
          <p:nvPr/>
        </p:nvSpPr>
        <p:spPr>
          <a:xfrm>
            <a:off x="4856457" y="671674"/>
            <a:ext cx="5188880" cy="5317935"/>
          </a:xfrm>
          <a:prstGeom prst="rect">
            <a:avLst/>
          </a:prstGeom>
        </p:spPr>
        <p:txBody>
          <a:bodyPr lIns="72000" tIns="36000" rIns="72000" bIns="3600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189" indent="-33654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</a:pP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Aborda la discapacidad desde una </a:t>
            </a:r>
            <a:r>
              <a:rPr lang="es-ES" sz="2300" b="1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perspectiva de derechos</a:t>
            </a:r>
          </a:p>
          <a:p>
            <a:pPr marL="457189" indent="-33654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</a:pP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Entiende discapacidad desde un </a:t>
            </a:r>
            <a:r>
              <a:rPr lang="es-ES" sz="2300" b="1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enfoque social</a:t>
            </a:r>
            <a:r>
              <a:rPr lang="es-ES" sz="2300" spc="267" dirty="0">
                <a:solidFill>
                  <a:schemeClr val="tx1"/>
                </a:solidFill>
                <a:latin typeface="Source Sans Pro" panose="020B0604020202020204" charset="0"/>
                <a:cs typeface="Calibri" panose="020F0502020204030204" pitchFamily="34" charset="0"/>
              </a:rPr>
              <a:t>, es decir, como el resultado de una interacción entre la persona y su contexto o entorno educativo.</a:t>
            </a:r>
          </a:p>
          <a:p>
            <a:pPr marL="120647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</a:pPr>
            <a:endParaRPr lang="es-CL" sz="2400" spc="267" dirty="0">
              <a:solidFill>
                <a:schemeClr val="tx1"/>
              </a:solidFill>
              <a:latin typeface="Source Sans Pro" panose="020B060402020202020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1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667">
            <a:alpha val="80000"/>
          </a:srgbClr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87089" y="1775256"/>
            <a:ext cx="90230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spc="267" dirty="0">
                <a:latin typeface="Bahnschrift" panose="020B0502040204020203" pitchFamily="34" charset="0"/>
              </a:rPr>
              <a:t>Propósito de la Política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285488" y="2725070"/>
            <a:ext cx="8846457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47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 spc="300" dirty="0">
                <a:latin typeface="Source Sans Pro" panose="020B0604020202020204" charset="0"/>
                <a:ea typeface="Arial"/>
                <a:cs typeface="Calibri" panose="020F0502020204030204" pitchFamily="34" charset="0"/>
                <a:sym typeface="Arial"/>
              </a:rPr>
              <a:t>Otorgar un marco normativo general que permita asegurar condiciones equivalentes para el desarrollo de </a:t>
            </a:r>
            <a:r>
              <a:rPr lang="es-ES" sz="2400" b="1" spc="300" dirty="0">
                <a:latin typeface="Source Sans Pro" panose="020B0604020202020204" charset="0"/>
                <a:ea typeface="Arial"/>
                <a:cs typeface="Calibri" panose="020F0502020204030204" pitchFamily="34" charset="0"/>
                <a:sym typeface="Arial"/>
              </a:rPr>
              <a:t>estudiantes</a:t>
            </a:r>
            <a:r>
              <a:rPr lang="es-ES" sz="2400" spc="300" dirty="0">
                <a:latin typeface="Source Sans Pro" panose="020B0604020202020204" charset="0"/>
                <a:ea typeface="Arial"/>
                <a:cs typeface="Calibri" panose="020F0502020204030204" pitchFamily="34" charset="0"/>
                <a:sym typeface="Arial"/>
              </a:rPr>
              <a:t>, </a:t>
            </a:r>
            <a:r>
              <a:rPr lang="es-ES" sz="2400" b="1" spc="300" dirty="0">
                <a:latin typeface="Source Sans Pro" panose="020B0604020202020204" charset="0"/>
                <a:ea typeface="Arial"/>
                <a:cs typeface="Calibri" panose="020F0502020204030204" pitchFamily="34" charset="0"/>
                <a:sym typeface="Arial"/>
              </a:rPr>
              <a:t>académicos/as</a:t>
            </a:r>
            <a:r>
              <a:rPr lang="es-ES" sz="2400" spc="300" dirty="0">
                <a:latin typeface="Source Sans Pro" panose="020B0604020202020204" charset="0"/>
                <a:ea typeface="Arial"/>
                <a:cs typeface="Calibri" panose="020F0502020204030204" pitchFamily="34" charset="0"/>
                <a:sym typeface="Arial"/>
              </a:rPr>
              <a:t> y </a:t>
            </a:r>
            <a:r>
              <a:rPr lang="es-ES" sz="2400" b="1" spc="300" dirty="0">
                <a:latin typeface="Source Sans Pro" panose="020B0604020202020204" charset="0"/>
                <a:ea typeface="Arial"/>
                <a:cs typeface="Calibri" panose="020F0502020204030204" pitchFamily="34" charset="0"/>
                <a:sym typeface="Arial"/>
              </a:rPr>
              <a:t>administrativos/as</a:t>
            </a:r>
            <a:r>
              <a:rPr lang="es-ES" sz="2400" spc="300" dirty="0">
                <a:latin typeface="Source Sans Pro" panose="020B0604020202020204" charset="0"/>
                <a:ea typeface="Arial"/>
                <a:cs typeface="Calibri" panose="020F0502020204030204" pitchFamily="34" charset="0"/>
                <a:sym typeface="Arial"/>
              </a:rPr>
              <a:t> en situación de discapacidad. </a:t>
            </a:r>
          </a:p>
        </p:txBody>
      </p:sp>
    </p:spTree>
    <p:extLst>
      <p:ext uri="{BB962C8B-B14F-4D97-AF65-F5344CB8AC3E}">
        <p14:creationId xmlns:p14="http://schemas.microsoft.com/office/powerpoint/2010/main" val="410438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AD5A">
            <a:alpha val="80000"/>
          </a:srgbClr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4631" y="786337"/>
            <a:ext cx="9023073" cy="1490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s-ES" sz="4000" spc="267" dirty="0">
                <a:latin typeface="Bahnschrift" panose="020B0502040204020203" pitchFamily="34" charset="0"/>
              </a:rPr>
              <a:t>Institucionalidad de Apoyo a la Discapacidad</a:t>
            </a:r>
          </a:p>
        </p:txBody>
      </p:sp>
      <p:sp>
        <p:nvSpPr>
          <p:cNvPr id="8" name="Google Shape;140;p20"/>
          <p:cNvSpPr txBox="1">
            <a:spLocks/>
          </p:cNvSpPr>
          <p:nvPr/>
        </p:nvSpPr>
        <p:spPr>
          <a:xfrm>
            <a:off x="0" y="2677887"/>
            <a:ext cx="12192001" cy="4180114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60000" tIns="432000" rIns="960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L" sz="3200" spc="147" dirty="0">
              <a:solidFill>
                <a:schemeClr val="accent6">
                  <a:lumMod val="10000"/>
                </a:schemeClr>
              </a:solidFill>
              <a:latin typeface="Bahnschrift" panose="020B0502040204020203" pitchFamily="34" charset="0"/>
              <a:ea typeface="Roboto Slab" panose="020B060402020202020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C8DC8D0-3295-417D-8E30-79B872932C76}"/>
              </a:ext>
            </a:extLst>
          </p:cNvPr>
          <p:cNvSpPr txBox="1"/>
          <p:nvPr/>
        </p:nvSpPr>
        <p:spPr>
          <a:xfrm>
            <a:off x="754631" y="3038663"/>
            <a:ext cx="9473586" cy="3215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3547" lvl="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s-CL" sz="2200" b="1" spc="300" dirty="0">
                <a:latin typeface="Source Sans Pro" panose="020B0604020202020204" charset="0"/>
                <a:cs typeface="Calibri" panose="020F0502020204030204" pitchFamily="34" charset="0"/>
              </a:rPr>
              <a:t>Unidad de Apoyo a la Discapacidad </a:t>
            </a:r>
            <a:r>
              <a:rPr lang="es-CL" sz="2200" spc="300" dirty="0">
                <a:latin typeface="Source Sans Pro" panose="020B0604020202020204" charset="0"/>
                <a:cs typeface="Calibri" panose="020F0502020204030204" pitchFamily="34" charset="0"/>
              </a:rPr>
              <a:t>de la Vicerrectoría Académica.</a:t>
            </a:r>
          </a:p>
          <a:p>
            <a:pPr marL="463547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CL" sz="2200" b="1" spc="300" dirty="0">
                <a:latin typeface="Source Sans Pro" panose="020B0604020202020204" charset="0"/>
                <a:cs typeface="Calibri" panose="020F0502020204030204" pitchFamily="34" charset="0"/>
              </a:rPr>
              <a:t>Unidades académicas</a:t>
            </a:r>
            <a:r>
              <a:rPr lang="es-CL" sz="2200" spc="300" dirty="0">
                <a:latin typeface="Source Sans Pro" panose="020B0604020202020204" charset="0"/>
                <a:cs typeface="Calibri" panose="020F0502020204030204" pitchFamily="34" charset="0"/>
              </a:rPr>
              <a:t>: directivas/os y docentes.</a:t>
            </a:r>
          </a:p>
          <a:p>
            <a:pPr marL="463547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CL" sz="2200" b="1" spc="300" dirty="0">
                <a:latin typeface="Source Sans Pro" panose="020B0604020202020204" charset="0"/>
                <a:cs typeface="Calibri" panose="020F0502020204030204" pitchFamily="34" charset="0"/>
                <a:sym typeface="Arial"/>
              </a:rPr>
              <a:t>Coordinación Institucional para la Discapacidad</a:t>
            </a:r>
            <a:r>
              <a:rPr lang="es-CL" sz="2200" spc="300" dirty="0">
                <a:latin typeface="Source Sans Pro" panose="020B0604020202020204" charset="0"/>
                <a:cs typeface="Calibri" panose="020F0502020204030204" pitchFamily="34" charset="0"/>
                <a:sym typeface="Arial"/>
              </a:rPr>
              <a:t>: Infraestructura y Mantención, Recursos Humanos, Asuntos Estudiantiles, Admisión, Comunicaciones, VRA; académica y estudiante.</a:t>
            </a:r>
            <a:endParaRPr lang="es-CL" sz="2200" spc="300" dirty="0">
              <a:latin typeface="Source Sans Pro" panose="020B060402020202020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ADA6">
            <a:alpha val="60000"/>
          </a:srgbClr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89556" y="3541836"/>
            <a:ext cx="7075634" cy="10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47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s-ES" sz="2400" spc="300" dirty="0">
              <a:latin typeface="Source Sans Pro" panose="020B060402020202020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63547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s-ES" sz="2400" spc="300" dirty="0">
              <a:latin typeface="Source Sans Pro" panose="020B060402020202020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051756"/>
              </p:ext>
            </p:extLst>
          </p:nvPr>
        </p:nvGraphicFramePr>
        <p:xfrm>
          <a:off x="687239" y="3224976"/>
          <a:ext cx="10817522" cy="1204822"/>
        </p:xfrm>
        <a:graphic>
          <a:graphicData uri="http://schemas.openxmlformats.org/drawingml/2006/table">
            <a:tbl>
              <a:tblPr firstRow="1" bandRow="1"/>
              <a:tblGrid>
                <a:gridCol w="3417483">
                  <a:extLst>
                    <a:ext uri="{9D8B030D-6E8A-4147-A177-3AD203B41FA5}">
                      <a16:colId xmlns:a16="http://schemas.microsoft.com/office/drawing/2014/main" val="46972917"/>
                    </a:ext>
                  </a:extLst>
                </a:gridCol>
                <a:gridCol w="4439770">
                  <a:extLst>
                    <a:ext uri="{9D8B030D-6E8A-4147-A177-3AD203B41FA5}">
                      <a16:colId xmlns:a16="http://schemas.microsoft.com/office/drawing/2014/main" val="3945426348"/>
                    </a:ext>
                  </a:extLst>
                </a:gridCol>
                <a:gridCol w="2960269">
                  <a:extLst>
                    <a:ext uri="{9D8B030D-6E8A-4147-A177-3AD203B41FA5}">
                      <a16:colId xmlns:a16="http://schemas.microsoft.com/office/drawing/2014/main" val="4109645761"/>
                    </a:ext>
                  </a:extLst>
                </a:gridCol>
              </a:tblGrid>
              <a:tr h="859130">
                <a:tc>
                  <a:txBody>
                    <a:bodyPr/>
                    <a:lstStyle/>
                    <a:p>
                      <a:pPr marL="352425" marR="0" lvl="0" indent="-352425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S" sz="2800" spc="300" dirty="0">
                          <a:latin typeface="Source Sans Pro" panose="020B060402020202020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Estudiantes</a:t>
                      </a:r>
                      <a:endParaRPr lang="es-CL" sz="2800" b="0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Arial"/>
                      </a:endParaRPr>
                    </a:p>
                  </a:txBody>
                  <a:tcPr marL="180000" marR="180000" marT="108000" marB="10800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52425" marR="0" lvl="0" indent="-352425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S" sz="2800" kern="1200" spc="30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Administrativas/os y académicas/os</a:t>
                      </a:r>
                    </a:p>
                  </a:txBody>
                  <a:tcPr marL="180000" marR="180000" marT="108000" marB="10800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52425" marR="0" lvl="0" indent="-352425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S" sz="2800" kern="1200" spc="30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Generales</a:t>
                      </a:r>
                      <a:endParaRPr lang="es-CL" sz="2800" kern="1200" spc="30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180000" marR="180000" marT="108000" marB="10800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7369689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92C1017F-FC86-439A-9002-1FD7C6341A3B}"/>
              </a:ext>
            </a:extLst>
          </p:cNvPr>
          <p:cNvSpPr/>
          <p:nvPr/>
        </p:nvSpPr>
        <p:spPr>
          <a:xfrm>
            <a:off x="981523" y="1731578"/>
            <a:ext cx="3186149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4000" spc="267" dirty="0">
                <a:latin typeface="Bahnschrift" panose="020B0502040204020203" pitchFamily="34" charset="0"/>
                <a:ea typeface="Roboto Slab" panose="020B0604020202020204" charset="0"/>
              </a:rPr>
              <a:t>Acciones</a:t>
            </a:r>
          </a:p>
        </p:txBody>
      </p:sp>
    </p:spTree>
    <p:extLst>
      <p:ext uri="{BB962C8B-B14F-4D97-AF65-F5344CB8AC3E}">
        <p14:creationId xmlns:p14="http://schemas.microsoft.com/office/powerpoint/2010/main" val="299033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40;p20"/>
          <p:cNvSpPr txBox="1">
            <a:spLocks/>
          </p:cNvSpPr>
          <p:nvPr/>
        </p:nvSpPr>
        <p:spPr>
          <a:xfrm>
            <a:off x="0" y="1447800"/>
            <a:ext cx="12192000" cy="54102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txBody>
          <a:bodyPr spcFirstLastPara="1" wrap="square" lIns="960000" tIns="432000" rIns="960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L" sz="3200" spc="147" dirty="0">
              <a:solidFill>
                <a:schemeClr val="accent6">
                  <a:lumMod val="10000"/>
                </a:schemeClr>
              </a:solidFill>
              <a:latin typeface="Bahnschrift" panose="020B0502040204020203" pitchFamily="34" charset="0"/>
              <a:ea typeface="Roboto Slab" panose="020B060402020202020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7982"/>
              </p:ext>
            </p:extLst>
          </p:nvPr>
        </p:nvGraphicFramePr>
        <p:xfrm>
          <a:off x="335767" y="1782646"/>
          <a:ext cx="10359631" cy="4591740"/>
        </p:xfrm>
        <a:graphic>
          <a:graphicData uri="http://schemas.openxmlformats.org/drawingml/2006/table">
            <a:tbl>
              <a:tblPr firstRow="1" bandRow="1"/>
              <a:tblGrid>
                <a:gridCol w="5304745">
                  <a:extLst>
                    <a:ext uri="{9D8B030D-6E8A-4147-A177-3AD203B41FA5}">
                      <a16:colId xmlns:a16="http://schemas.microsoft.com/office/drawing/2014/main" val="46972917"/>
                    </a:ext>
                  </a:extLst>
                </a:gridCol>
                <a:gridCol w="5054886">
                  <a:extLst>
                    <a:ext uri="{9D8B030D-6E8A-4147-A177-3AD203B41FA5}">
                      <a16:colId xmlns:a16="http://schemas.microsoft.com/office/drawing/2014/main" val="39454263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ES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</a:rPr>
                        <a:t>Registro de EeSD</a:t>
                      </a:r>
                      <a:endParaRPr lang="es-CL" sz="1600" b="1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/>
                        <a:ea typeface="Arial"/>
                        <a:cs typeface="Arial"/>
                      </a:endParaRPr>
                    </a:p>
                  </a:txBody>
                  <a:tcPr marL="288000" marR="28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</a:rPr>
                        <a:t>Admisión Especial </a:t>
                      </a:r>
                      <a:r>
                        <a:rPr lang="es-ES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</a:rPr>
                        <a:t>PeSD</a:t>
                      </a:r>
                      <a:endParaRPr lang="es-CL" sz="1600" b="1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/>
                        <a:ea typeface="Arial"/>
                        <a:cs typeface="Arial"/>
                      </a:endParaRPr>
                    </a:p>
                  </a:txBody>
                  <a:tcPr marL="288000" marR="28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6479898"/>
                  </a:ext>
                </a:extLst>
              </a:tr>
              <a:tr h="21505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</a:rPr>
                        <a:t>Estudiantes que presentan una situación de discapacidad pueden reportarlo voluntariamente y solicitar apoyos, a través del Portal del Estudiante, con resguardo de la confidencialidad.</a:t>
                      </a:r>
                      <a:endParaRPr lang="es-CL" sz="1600" b="0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/>
                        <a:ea typeface="Arial"/>
                        <a:cs typeface="Arial"/>
                      </a:endParaRPr>
                    </a:p>
                  </a:txBody>
                  <a:tcPr marL="288000" marR="28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</a:rPr>
                        <a:t>Además de la admisión centralizada, las personas en situación de discapacidad sensorial o motora (PeSD) pueden ingresar a través de admisión especial, que cuenta con 10 cupos en 4 facultades. Desde 2018, han ingresado 7 estudiantes por esa vía.</a:t>
                      </a:r>
                    </a:p>
                  </a:txBody>
                  <a:tcPr marL="288000" marR="28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7369689"/>
                  </a:ext>
                </a:extLst>
              </a:tr>
              <a:tr h="36958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</a:rPr>
                        <a:t>Estudiantes prioritarios DAE</a:t>
                      </a:r>
                    </a:p>
                  </a:txBody>
                  <a:tcPr marL="288000" marR="28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  <a:sym typeface="Arial"/>
                        </a:rPr>
                        <a:t>Difusión de servicios de apoyo</a:t>
                      </a:r>
                    </a:p>
                  </a:txBody>
                  <a:tcPr marL="288000" marR="28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0738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</a:rPr>
                        <a:t>Estudiantes con discapacidad son postulantes de asignación preferente a los beneficios o apoyos institucionales que gestiona la Dirección de Asuntos Estudiantiles.</a:t>
                      </a:r>
                    </a:p>
                  </a:txBody>
                  <a:tcPr marL="288000" marR="28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  <a:sym typeface="Arial"/>
                        </a:rPr>
                        <a:t>El Programa de Apoyo a la Discapacidad –de la Vicerrectoría Académica- y sus servicios a estudiantes se difunden por diversos canales: bienvenidas, </a:t>
                      </a:r>
                      <a:r>
                        <a:rPr lang="es-CL" sz="1600" b="0" i="0" u="none" strike="noStrike" kern="1200" cap="none" spc="200" baseline="0" dirty="0" err="1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  <a:sym typeface="Arial"/>
                        </a:rPr>
                        <a:t>rrss</a:t>
                      </a: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  <a:sym typeface="Arial"/>
                        </a:rPr>
                        <a:t>, a través de las carreras, </a:t>
                      </a:r>
                      <a:r>
                        <a:rPr lang="es-CL" sz="1600" b="0" i="0" u="none" strike="noStrike" kern="1200" cap="none" spc="200" baseline="0" dirty="0" err="1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  <a:sym typeface="Arial"/>
                        </a:rPr>
                        <a:t>mailing</a:t>
                      </a: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</a:txBody>
                  <a:tcPr marL="288000" marR="28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9178905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709DE389-78C2-4BC8-82DB-5224C9B85274}"/>
              </a:ext>
            </a:extLst>
          </p:cNvPr>
          <p:cNvSpPr/>
          <p:nvPr/>
        </p:nvSpPr>
        <p:spPr>
          <a:xfrm>
            <a:off x="3903993" y="380615"/>
            <a:ext cx="4384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spc="267" dirty="0">
                <a:latin typeface="Bahnschrift" panose="020B0502040204020203" pitchFamily="34" charset="0"/>
                <a:ea typeface="Roboto Slab" panose="020B0604020202020204" charset="0"/>
              </a:rPr>
              <a:t>Estudiantes</a:t>
            </a:r>
          </a:p>
        </p:txBody>
      </p:sp>
    </p:spTree>
    <p:extLst>
      <p:ext uri="{BB962C8B-B14F-4D97-AF65-F5344CB8AC3E}">
        <p14:creationId xmlns:p14="http://schemas.microsoft.com/office/powerpoint/2010/main" val="10790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40;p20">
            <a:extLst>
              <a:ext uri="{FF2B5EF4-FFF2-40B4-BE49-F238E27FC236}">
                <a16:creationId xmlns:a16="http://schemas.microsoft.com/office/drawing/2014/main" id="{4348FDEF-5005-47DA-B266-0296978CAA1A}"/>
              </a:ext>
            </a:extLst>
          </p:cNvPr>
          <p:cNvSpPr txBox="1">
            <a:spLocks/>
          </p:cNvSpPr>
          <p:nvPr/>
        </p:nvSpPr>
        <p:spPr>
          <a:xfrm>
            <a:off x="0" y="1447800"/>
            <a:ext cx="12192000" cy="54102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txBody>
          <a:bodyPr spcFirstLastPara="1" wrap="square" lIns="960000" tIns="432000" rIns="960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L" sz="3200" spc="147" dirty="0">
              <a:solidFill>
                <a:schemeClr val="accent6">
                  <a:lumMod val="10000"/>
                </a:schemeClr>
              </a:solidFill>
              <a:latin typeface="Bahnschrift" panose="020B0502040204020203" pitchFamily="34" charset="0"/>
              <a:ea typeface="Roboto Slab" panose="020B060402020202020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41896"/>
              </p:ext>
            </p:extLst>
          </p:nvPr>
        </p:nvGraphicFramePr>
        <p:xfrm>
          <a:off x="542926" y="1705769"/>
          <a:ext cx="10858500" cy="4698043"/>
        </p:xfrm>
        <a:graphic>
          <a:graphicData uri="http://schemas.openxmlformats.org/drawingml/2006/table">
            <a:tbl>
              <a:tblPr firstRow="1" bandRow="1"/>
              <a:tblGrid>
                <a:gridCol w="5649102">
                  <a:extLst>
                    <a:ext uri="{9D8B030D-6E8A-4147-A177-3AD203B41FA5}">
                      <a16:colId xmlns:a16="http://schemas.microsoft.com/office/drawing/2014/main" val="46972917"/>
                    </a:ext>
                  </a:extLst>
                </a:gridCol>
                <a:gridCol w="5209398">
                  <a:extLst>
                    <a:ext uri="{9D8B030D-6E8A-4147-A177-3AD203B41FA5}">
                      <a16:colId xmlns:a16="http://schemas.microsoft.com/office/drawing/2014/main" val="39454263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Arial"/>
                          <a:sym typeface="Arial"/>
                        </a:rPr>
                        <a:t>Programa de Apoyo a la Discapacidad </a:t>
                      </a:r>
                      <a:endParaRPr lang="es-CL" sz="1600" b="1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Arial"/>
                      </a:endParaRPr>
                    </a:p>
                  </a:txBody>
                  <a:tcPr marL="324000" marR="46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Arial"/>
                        </a:rPr>
                        <a:t>Modelo de trabajo</a:t>
                      </a:r>
                    </a:p>
                  </a:txBody>
                  <a:tcPr marL="324000" marR="46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6479898"/>
                  </a:ext>
                </a:extLst>
              </a:tr>
              <a:tr h="2278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Arial"/>
                        </a:rPr>
                        <a:t>A cargo de la Unidad de Apoyo a la Discapacidad, otorga </a:t>
                      </a: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Arial"/>
                        </a:rPr>
                        <a:t>acompañamiento, tutorías pares, ajustes académicos, tecnologías (acceso y registro de la información), y atención psicológica gratuita en Clínica Psicológica UDP. En 2021, han participado 58 estudiantes.</a:t>
                      </a:r>
                      <a:endParaRPr lang="es-CL" sz="1600" b="0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Arial"/>
                      </a:endParaRPr>
                    </a:p>
                  </a:txBody>
                  <a:tcPr marL="324000" marR="46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Arial"/>
                        </a:rPr>
                        <a:t>Para lograr un trabajo articulado, pertinente y oportuno entre el Programa de Apoyo a la Discapacidad y las carreras, se cuenta con un modelo de trabajo en régimen. </a:t>
                      </a:r>
                    </a:p>
                  </a:txBody>
                  <a:tcPr marL="324000" marR="46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7369689"/>
                  </a:ext>
                </a:extLst>
              </a:tr>
              <a:tr h="3982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Arial"/>
                        </a:rPr>
                        <a:t>Plan de Apoyos y Ajustes Académicos</a:t>
                      </a:r>
                      <a:endParaRPr lang="es-CL" sz="1600" b="1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Arial"/>
                      </a:endParaRPr>
                    </a:p>
                  </a:txBody>
                  <a:tcPr marL="324000" marR="46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Arial"/>
                          <a:sym typeface="Arial"/>
                        </a:rPr>
                        <a:t>Sistema de seguimiento y evaluación</a:t>
                      </a:r>
                    </a:p>
                  </a:txBody>
                  <a:tcPr marL="324000" marR="46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0738523"/>
                  </a:ext>
                </a:extLst>
              </a:tr>
              <a:tr h="9731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Arial"/>
                        </a:rPr>
                        <a:t>Sistematiza las estrategia para favorecer la participación y aprendizajes de EeSD. Se elabora con el/la estudiante que lo requiere, y su carrera está a cargo de su implementación y seguimiento.</a:t>
                      </a:r>
                    </a:p>
                  </a:txBody>
                  <a:tcPr marL="324000" marR="46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Arial"/>
                          <a:sym typeface="Arial"/>
                        </a:rPr>
                        <a:t>De aplicación semestral y anual, que permite monitorear y apoyar el avance académico de los y las estudiantes del Programa de Apoyo a la Discapacidad, y evaluar la calidad de los servicios.</a:t>
                      </a:r>
                    </a:p>
                  </a:txBody>
                  <a:tcPr marL="324000" marR="468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9178905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F83C279A-BACC-4877-B657-93E001DB0896}"/>
              </a:ext>
            </a:extLst>
          </p:cNvPr>
          <p:cNvSpPr/>
          <p:nvPr/>
        </p:nvSpPr>
        <p:spPr>
          <a:xfrm>
            <a:off x="3903993" y="357164"/>
            <a:ext cx="4384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spc="267" dirty="0">
                <a:latin typeface="Bahnschrift" panose="020B0502040204020203" pitchFamily="34" charset="0"/>
                <a:ea typeface="Roboto Slab" panose="020B0604020202020204" charset="0"/>
              </a:rPr>
              <a:t>Estudiantes</a:t>
            </a:r>
          </a:p>
        </p:txBody>
      </p:sp>
    </p:spTree>
    <p:extLst>
      <p:ext uri="{BB962C8B-B14F-4D97-AF65-F5344CB8AC3E}">
        <p14:creationId xmlns:p14="http://schemas.microsoft.com/office/powerpoint/2010/main" val="140960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40;p20"/>
          <p:cNvSpPr txBox="1">
            <a:spLocks/>
          </p:cNvSpPr>
          <p:nvPr/>
        </p:nvSpPr>
        <p:spPr>
          <a:xfrm>
            <a:off x="0" y="1562100"/>
            <a:ext cx="12192000" cy="5295900"/>
          </a:xfrm>
          <a:prstGeom prst="rect">
            <a:avLst/>
          </a:prstGeom>
          <a:solidFill>
            <a:srgbClr val="F2A57A">
              <a:alpha val="70000"/>
            </a:srgbClr>
          </a:solidFill>
        </p:spPr>
        <p:txBody>
          <a:bodyPr spcFirstLastPara="1" wrap="square" lIns="960000" tIns="432000" rIns="9600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CL" sz="3200" spc="147" dirty="0">
              <a:solidFill>
                <a:schemeClr val="accent6">
                  <a:lumMod val="10000"/>
                </a:schemeClr>
              </a:solidFill>
              <a:latin typeface="Bahnschrift" panose="020B0502040204020203" pitchFamily="34" charset="0"/>
              <a:ea typeface="Roboto Slab" panose="020B060402020202020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021957" y="480315"/>
            <a:ext cx="101480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spc="267" dirty="0">
                <a:latin typeface="Bahnschrift" panose="020B0502040204020203" pitchFamily="34" charset="0"/>
                <a:ea typeface="Roboto Slab" panose="020B0604020202020204" charset="0"/>
              </a:rPr>
              <a:t>Administrativas/os y académicas/os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110276"/>
              </p:ext>
            </p:extLst>
          </p:nvPr>
        </p:nvGraphicFramePr>
        <p:xfrm>
          <a:off x="640896" y="2297586"/>
          <a:ext cx="10910208" cy="3097086"/>
        </p:xfrm>
        <a:graphic>
          <a:graphicData uri="http://schemas.openxmlformats.org/drawingml/2006/table">
            <a:tbl>
              <a:tblPr firstRow="1" bandRow="1"/>
              <a:tblGrid>
                <a:gridCol w="3709275">
                  <a:extLst>
                    <a:ext uri="{9D8B030D-6E8A-4147-A177-3AD203B41FA5}">
                      <a16:colId xmlns:a16="http://schemas.microsoft.com/office/drawing/2014/main" val="46972917"/>
                    </a:ext>
                  </a:extLst>
                </a:gridCol>
                <a:gridCol w="3673646">
                  <a:extLst>
                    <a:ext uri="{9D8B030D-6E8A-4147-A177-3AD203B41FA5}">
                      <a16:colId xmlns:a16="http://schemas.microsoft.com/office/drawing/2014/main" val="3945426348"/>
                    </a:ext>
                  </a:extLst>
                </a:gridCol>
                <a:gridCol w="3527287">
                  <a:extLst>
                    <a:ext uri="{9D8B030D-6E8A-4147-A177-3AD203B41FA5}">
                      <a16:colId xmlns:a16="http://schemas.microsoft.com/office/drawing/2014/main" val="1171210856"/>
                    </a:ext>
                  </a:extLst>
                </a:gridCol>
              </a:tblGrid>
              <a:tr h="27329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ES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Documentación accesible de Personal y Remuneraciones </a:t>
                      </a:r>
                      <a:endParaRPr lang="es-CL" sz="1600" b="1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Arial"/>
                      </a:endParaRPr>
                    </a:p>
                  </a:txBody>
                  <a:tcPr marL="216000" marR="0" marT="108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Procedimiento de ingreso de PeSD</a:t>
                      </a:r>
                    </a:p>
                  </a:txBody>
                  <a:tcPr marL="216000" marR="360000" marT="108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CL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Apoyo para </a:t>
                      </a:r>
                      <a:r>
                        <a:rPr lang="es-ES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Registro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ES" sz="1600" b="1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Nacional de Discapacidad</a:t>
                      </a:r>
                    </a:p>
                  </a:txBody>
                  <a:tcPr marL="216000" marR="0" marT="108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6479898"/>
                  </a:ext>
                </a:extLst>
              </a:tr>
              <a:tr h="12864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Esta área de Recursos Humanos (RRHH) cuenta con documentos en formato digital accesible (contratos, convenios colectivos, otros) y firma digital.</a:t>
                      </a:r>
                    </a:p>
                  </a:txBody>
                  <a:tcPr marL="216000" marR="0" marT="108000" marB="21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Desarrollo Organizacional de RRHH dispone de un procedimiento de reclutamiento y selección para promover el ingreso de PeSD.</a:t>
                      </a:r>
                      <a:endParaRPr lang="es-CL" sz="1600" b="0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Arial"/>
                      </a:endParaRPr>
                    </a:p>
                  </a:txBody>
                  <a:tcPr marL="216000" marR="360000" marT="108000" marB="21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s-ES" sz="1600" b="0" i="0" u="none" strike="noStrike" kern="1200" cap="none" spc="200" baseline="0" dirty="0">
                          <a:solidFill>
                            <a:schemeClr val="tx1"/>
                          </a:solidFill>
                          <a:latin typeface="Source Sans Pro" panose="020B0604020202020204" charset="0"/>
                          <a:ea typeface="Arial"/>
                          <a:cs typeface="Arial"/>
                        </a:rPr>
                        <a:t>Recursos Humanos cuenta con un catastro de trabajadoras/es con discapacidad. Acompaña en el trámite de inscripción en el Registro Nacional de Discapacidad.</a:t>
                      </a:r>
                      <a:endParaRPr lang="es-CL" sz="1600" b="0" i="0" u="none" strike="noStrike" kern="1200" cap="none" spc="200" baseline="0" dirty="0">
                        <a:solidFill>
                          <a:schemeClr val="tx1"/>
                        </a:solidFill>
                        <a:latin typeface="Source Sans Pro" panose="020B0604020202020204" charset="0"/>
                        <a:ea typeface="Arial"/>
                        <a:cs typeface="Arial"/>
                      </a:endParaRPr>
                    </a:p>
                  </a:txBody>
                  <a:tcPr marL="216000" marR="0" marT="108000" marB="21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736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141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F3021CF4650664C84CB76ED7898D126" ma:contentTypeVersion="14" ma:contentTypeDescription="Crear nuevo documento." ma:contentTypeScope="" ma:versionID="ae1568cb466b5ecb4c11eedbdc60e8de">
  <xsd:schema xmlns:xsd="http://www.w3.org/2001/XMLSchema" xmlns:xs="http://www.w3.org/2001/XMLSchema" xmlns:p="http://schemas.microsoft.com/office/2006/metadata/properties" xmlns:ns3="195ff011-755d-485d-903d-c5b8d139acf4" xmlns:ns4="fd308028-7159-4d32-bfe9-82d7e7d15a06" targetNamespace="http://schemas.microsoft.com/office/2006/metadata/properties" ma:root="true" ma:fieldsID="24f7167e06c869fe29ac72478a994d1d" ns3:_="" ns4:_="">
    <xsd:import namespace="195ff011-755d-485d-903d-c5b8d139acf4"/>
    <xsd:import namespace="fd308028-7159-4d32-bfe9-82d7e7d15a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5ff011-755d-485d-903d-c5b8d139ac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08028-7159-4d32-bfe9-82d7e7d15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67AF2D-A877-4AD6-A993-4B9647E994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5ff011-755d-485d-903d-c5b8d139acf4"/>
    <ds:schemaRef ds:uri="fd308028-7159-4d32-bfe9-82d7e7d15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3802A9-BA47-4742-A274-83D7F3415A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A1DB9F-7482-495B-9824-31ADA0122AC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d308028-7159-4d32-bfe9-82d7e7d15a06"/>
    <ds:schemaRef ds:uri="http://purl.org/dc/elements/1.1/"/>
    <ds:schemaRef ds:uri="http://schemas.microsoft.com/office/2006/metadata/properties"/>
    <ds:schemaRef ds:uri="195ff011-755d-485d-903d-c5b8d139acf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1001</Words>
  <Application>Microsoft Office PowerPoint</Application>
  <PresentationFormat>Panorámica</PresentationFormat>
  <Paragraphs>79</Paragraphs>
  <Slides>14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Bahnschrift</vt:lpstr>
      <vt:lpstr>Calibri</vt:lpstr>
      <vt:lpstr>Calibri Light</vt:lpstr>
      <vt:lpstr>Courier New</vt:lpstr>
      <vt:lpstr>Source Sans Pro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valenzuela</dc:creator>
  <cp:lastModifiedBy>Jocelyn Denisse Briones Barahona</cp:lastModifiedBy>
  <cp:revision>222</cp:revision>
  <dcterms:created xsi:type="dcterms:W3CDTF">2021-11-12T19:57:50Z</dcterms:created>
  <dcterms:modified xsi:type="dcterms:W3CDTF">2021-12-01T21:39:53Z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0x0101009F3021CF4650664C84CB76ED7898D126</vt:lpwstr>
  </property>
</Properties>
</file>